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31"/>
  </p:handoutMasterIdLst>
  <p:sldIdLst>
    <p:sldId id="269" r:id="rId4"/>
    <p:sldId id="262" r:id="rId5"/>
    <p:sldId id="308" r:id="rId6"/>
    <p:sldId id="323" r:id="rId7"/>
    <p:sldId id="319" r:id="rId8"/>
    <p:sldId id="320" r:id="rId9"/>
    <p:sldId id="321" r:id="rId10"/>
    <p:sldId id="322" r:id="rId11"/>
    <p:sldId id="317" r:id="rId12"/>
    <p:sldId id="312" r:id="rId13"/>
    <p:sldId id="313" r:id="rId14"/>
    <p:sldId id="314" r:id="rId15"/>
    <p:sldId id="315" r:id="rId16"/>
    <p:sldId id="316" r:id="rId17"/>
    <p:sldId id="318" r:id="rId18"/>
    <p:sldId id="310" r:id="rId19"/>
    <p:sldId id="324" r:id="rId20"/>
    <p:sldId id="325" r:id="rId21"/>
    <p:sldId id="309" r:id="rId22"/>
    <p:sldId id="270" r:id="rId23"/>
    <p:sldId id="326" r:id="rId24"/>
    <p:sldId id="311" r:id="rId25"/>
    <p:sldId id="266" r:id="rId26"/>
    <p:sldId id="260" r:id="rId27"/>
    <p:sldId id="257" r:id="rId28"/>
    <p:sldId id="258" r:id="rId29"/>
    <p:sldId id="259" r:id="rId3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0" autoAdjust="0"/>
    <p:restoredTop sz="94660"/>
  </p:normalViewPr>
  <p:slideViewPr>
    <p:cSldViewPr snapToGrid="0">
      <p:cViewPr>
        <p:scale>
          <a:sx n="100" d="100"/>
          <a:sy n="100" d="100"/>
        </p:scale>
        <p:origin x="3354" y="138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‹Nr.›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1F487A7-4AD7-2F5B-9C8C-148A0933501C}"/>
              </a:ext>
            </a:extLst>
          </p:cNvPr>
          <p:cNvSpPr txBox="1"/>
          <p:nvPr/>
        </p:nvSpPr>
        <p:spPr>
          <a:xfrm>
            <a:off x="3172618" y="575953"/>
            <a:ext cx="57279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>
                <a:solidFill>
                  <a:schemeClr val="bg1"/>
                </a:solidFill>
              </a:rPr>
              <a:t>South German </a:t>
            </a:r>
            <a:r>
              <a:rPr lang="de-DE" sz="4000" b="1" u="sng" dirty="0" err="1">
                <a:solidFill>
                  <a:schemeClr val="bg1"/>
                </a:solidFill>
              </a:rPr>
              <a:t>Credit</a:t>
            </a:r>
            <a:endParaRPr lang="de-DE" sz="4000" b="1" u="sng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6B449FE-2601-8A87-CD24-F2B1F3292ED1}"/>
              </a:ext>
            </a:extLst>
          </p:cNvPr>
          <p:cNvSpPr txBox="1"/>
          <p:nvPr/>
        </p:nvSpPr>
        <p:spPr>
          <a:xfrm>
            <a:off x="6418613" y="4767943"/>
            <a:ext cx="54684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0" i="0" dirty="0">
                <a:solidFill>
                  <a:schemeClr val="bg1"/>
                </a:solidFill>
                <a:effectLst/>
                <a:latin typeface="ui-sans-serif"/>
              </a:rPr>
              <a:t>700 gute und 300 schlechte Kredite mit 20 Prädiktorvariablen. Daten von 1973 bis 1975.</a:t>
            </a:r>
          </a:p>
          <a:p>
            <a:endParaRPr lang="de-DE" sz="1600" dirty="0">
              <a:solidFill>
                <a:schemeClr val="bg1"/>
              </a:solidFill>
              <a:latin typeface="ui-sans-serif"/>
            </a:endParaRPr>
          </a:p>
          <a:p>
            <a:r>
              <a:rPr lang="de-DE" sz="1600" dirty="0">
                <a:solidFill>
                  <a:schemeClr val="bg1"/>
                </a:solidFill>
                <a:latin typeface="ui-sans-serif"/>
              </a:rPr>
              <a:t>Ein Praxis Projekt von Svetlana </a:t>
            </a:r>
            <a:r>
              <a:rPr lang="de-DE" sz="1600" dirty="0" err="1">
                <a:solidFill>
                  <a:schemeClr val="bg1"/>
                </a:solidFill>
                <a:latin typeface="ui-sans-serif"/>
              </a:rPr>
              <a:t>Gajnc</a:t>
            </a:r>
            <a:r>
              <a:rPr lang="de-DE" sz="1600" dirty="0">
                <a:solidFill>
                  <a:schemeClr val="bg1"/>
                </a:solidFill>
                <a:latin typeface="ui-sans-serif"/>
              </a:rPr>
              <a:t>,</a:t>
            </a:r>
          </a:p>
          <a:p>
            <a:r>
              <a:rPr lang="de-DE" sz="1600" dirty="0">
                <a:solidFill>
                  <a:schemeClr val="bg1"/>
                </a:solidFill>
                <a:latin typeface="ui-sans-serif"/>
              </a:rPr>
              <a:t>		Viktor Bahl, </a:t>
            </a:r>
          </a:p>
          <a:p>
            <a:r>
              <a:rPr lang="de-DE" sz="1600" dirty="0">
                <a:solidFill>
                  <a:schemeClr val="bg1"/>
                </a:solidFill>
                <a:latin typeface="ui-sans-serif"/>
              </a:rPr>
              <a:t>		Klaus </a:t>
            </a:r>
            <a:r>
              <a:rPr lang="de-DE" sz="1600" dirty="0" err="1">
                <a:solidFill>
                  <a:schemeClr val="bg1"/>
                </a:solidFill>
                <a:latin typeface="ui-sans-serif"/>
              </a:rPr>
              <a:t>Rainhart</a:t>
            </a:r>
            <a:r>
              <a:rPr lang="de-DE" sz="1600" dirty="0">
                <a:solidFill>
                  <a:schemeClr val="bg1"/>
                </a:solidFill>
                <a:latin typeface="ui-sans-serif"/>
              </a:rPr>
              <a:t>, </a:t>
            </a:r>
          </a:p>
          <a:p>
            <a:r>
              <a:rPr lang="de-DE" sz="1600" dirty="0">
                <a:solidFill>
                  <a:schemeClr val="bg1"/>
                </a:solidFill>
                <a:latin typeface="ui-sans-serif"/>
              </a:rPr>
              <a:t>		Benjamin Binder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698EC5FB-B81E-2595-05A9-303258AB87D9}"/>
              </a:ext>
            </a:extLst>
          </p:cNvPr>
          <p:cNvSpPr/>
          <p:nvPr/>
        </p:nvSpPr>
        <p:spPr>
          <a:xfrm>
            <a:off x="3279805" y="2989444"/>
            <a:ext cx="5632390" cy="1240130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</p:spTree>
    <p:extLst>
      <p:ext uri="{BB962C8B-B14F-4D97-AF65-F5344CB8AC3E}">
        <p14:creationId xmlns:p14="http://schemas.microsoft.com/office/powerpoint/2010/main" val="171882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698EC5FB-B81E-2595-05A9-303258AB87D9}"/>
              </a:ext>
            </a:extLst>
          </p:cNvPr>
          <p:cNvSpPr/>
          <p:nvPr/>
        </p:nvSpPr>
        <p:spPr>
          <a:xfrm>
            <a:off x="3140696" y="4513444"/>
            <a:ext cx="5632390" cy="1240129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864C9D37-6AD1-FFBC-C316-2FEC186A7C1B}"/>
              </a:ext>
            </a:extLst>
          </p:cNvPr>
          <p:cNvSpPr/>
          <p:nvPr/>
        </p:nvSpPr>
        <p:spPr>
          <a:xfrm rot="10800000" flipV="1">
            <a:off x="3431080" y="2588980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Up Arrow 4">
            <a:extLst>
              <a:ext uri="{FF2B5EF4-FFF2-40B4-BE49-F238E27FC236}">
                <a16:creationId xmlns:a16="http://schemas.microsoft.com/office/drawing/2014/main" id="{D032C0AE-D388-CE9A-C3D0-3224A0200C79}"/>
              </a:ext>
            </a:extLst>
          </p:cNvPr>
          <p:cNvSpPr/>
          <p:nvPr/>
        </p:nvSpPr>
        <p:spPr>
          <a:xfrm flipV="1">
            <a:off x="7114901" y="2588980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</p:spTree>
    <p:extLst>
      <p:ext uri="{BB962C8B-B14F-4D97-AF65-F5344CB8AC3E}">
        <p14:creationId xmlns:p14="http://schemas.microsoft.com/office/powerpoint/2010/main" val="196193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698EC5FB-B81E-2595-05A9-303258AB87D9}"/>
              </a:ext>
            </a:extLst>
          </p:cNvPr>
          <p:cNvSpPr/>
          <p:nvPr/>
        </p:nvSpPr>
        <p:spPr>
          <a:xfrm>
            <a:off x="3140696" y="4513444"/>
            <a:ext cx="5632390" cy="1240129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864C9D37-6AD1-FFBC-C316-2FEC186A7C1B}"/>
              </a:ext>
            </a:extLst>
          </p:cNvPr>
          <p:cNvSpPr/>
          <p:nvPr/>
        </p:nvSpPr>
        <p:spPr>
          <a:xfrm rot="10800000" flipV="1">
            <a:off x="3516805" y="2602031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Up Arrow 4">
            <a:extLst>
              <a:ext uri="{FF2B5EF4-FFF2-40B4-BE49-F238E27FC236}">
                <a16:creationId xmlns:a16="http://schemas.microsoft.com/office/drawing/2014/main" id="{D032C0AE-D388-CE9A-C3D0-3224A0200C79}"/>
              </a:ext>
            </a:extLst>
          </p:cNvPr>
          <p:cNvSpPr/>
          <p:nvPr/>
        </p:nvSpPr>
        <p:spPr>
          <a:xfrm flipV="1">
            <a:off x="7045953" y="2557610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EB17A-A6C2-937C-372D-2DFC20F3EE27}"/>
              </a:ext>
            </a:extLst>
          </p:cNvPr>
          <p:cNvSpPr txBox="1"/>
          <p:nvPr/>
        </p:nvSpPr>
        <p:spPr>
          <a:xfrm>
            <a:off x="1704109" y="1294410"/>
            <a:ext cx="291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14% - Kreditsumme in DM</a:t>
            </a:r>
          </a:p>
          <a:p>
            <a:r>
              <a:rPr lang="de-DE" dirty="0">
                <a:solidFill>
                  <a:schemeClr val="bg1"/>
                </a:solidFill>
              </a:rPr>
              <a:t>13% - Art des Kontos</a:t>
            </a:r>
          </a:p>
          <a:p>
            <a:r>
              <a:rPr lang="de-DE" dirty="0">
                <a:solidFill>
                  <a:schemeClr val="bg1"/>
                </a:solidFill>
              </a:rPr>
              <a:t>10% - Alter</a:t>
            </a:r>
          </a:p>
        </p:txBody>
      </p:sp>
    </p:spTree>
    <p:extLst>
      <p:ext uri="{BB962C8B-B14F-4D97-AF65-F5344CB8AC3E}">
        <p14:creationId xmlns:p14="http://schemas.microsoft.com/office/powerpoint/2010/main" val="173460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698EC5FB-B81E-2595-05A9-303258AB87D9}"/>
              </a:ext>
            </a:extLst>
          </p:cNvPr>
          <p:cNvSpPr/>
          <p:nvPr/>
        </p:nvSpPr>
        <p:spPr>
          <a:xfrm>
            <a:off x="3140696" y="4513444"/>
            <a:ext cx="5632390" cy="1240129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864C9D37-6AD1-FFBC-C316-2FEC186A7C1B}"/>
              </a:ext>
            </a:extLst>
          </p:cNvPr>
          <p:cNvSpPr/>
          <p:nvPr/>
        </p:nvSpPr>
        <p:spPr>
          <a:xfrm rot="10800000" flipV="1">
            <a:off x="3568524" y="2588980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Up Arrow 4">
            <a:extLst>
              <a:ext uri="{FF2B5EF4-FFF2-40B4-BE49-F238E27FC236}">
                <a16:creationId xmlns:a16="http://schemas.microsoft.com/office/drawing/2014/main" id="{D032C0AE-D388-CE9A-C3D0-3224A0200C79}"/>
              </a:ext>
            </a:extLst>
          </p:cNvPr>
          <p:cNvSpPr/>
          <p:nvPr/>
        </p:nvSpPr>
        <p:spPr>
          <a:xfrm flipV="1">
            <a:off x="7017691" y="2614586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950B5-54A7-1938-3610-E3D5D62447DE}"/>
              </a:ext>
            </a:extLst>
          </p:cNvPr>
          <p:cNvSpPr txBox="1"/>
          <p:nvPr/>
        </p:nvSpPr>
        <p:spPr>
          <a:xfrm>
            <a:off x="7017691" y="1327610"/>
            <a:ext cx="4634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2% - Andere Schuldner(Bürge)</a:t>
            </a:r>
          </a:p>
          <a:p>
            <a:r>
              <a:rPr lang="de-DE" dirty="0">
                <a:solidFill>
                  <a:schemeClr val="bg1"/>
                </a:solidFill>
              </a:rPr>
              <a:t>2% - Anzahl im Haushalt lebende Personen</a:t>
            </a:r>
          </a:p>
          <a:p>
            <a:r>
              <a:rPr lang="de-DE" dirty="0">
                <a:solidFill>
                  <a:schemeClr val="bg1"/>
                </a:solidFill>
              </a:rPr>
              <a:t>0% - Ausländischer Arbeiter</a:t>
            </a:r>
          </a:p>
        </p:txBody>
      </p:sp>
    </p:spTree>
    <p:extLst>
      <p:ext uri="{BB962C8B-B14F-4D97-AF65-F5344CB8AC3E}">
        <p14:creationId xmlns:p14="http://schemas.microsoft.com/office/powerpoint/2010/main" val="4257670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7" name="Freeform: Shape 16">
            <a:extLst>
              <a:ext uri="{FF2B5EF4-FFF2-40B4-BE49-F238E27FC236}">
                <a16:creationId xmlns:a16="http://schemas.microsoft.com/office/drawing/2014/main" id="{698EC5FB-B81E-2595-05A9-303258AB87D9}"/>
              </a:ext>
            </a:extLst>
          </p:cNvPr>
          <p:cNvSpPr/>
          <p:nvPr/>
        </p:nvSpPr>
        <p:spPr>
          <a:xfrm>
            <a:off x="3140696" y="4513444"/>
            <a:ext cx="5632390" cy="1240130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864C9D37-6AD1-FFBC-C316-2FEC186A7C1B}"/>
              </a:ext>
            </a:extLst>
          </p:cNvPr>
          <p:cNvSpPr/>
          <p:nvPr/>
        </p:nvSpPr>
        <p:spPr>
          <a:xfrm rot="10800000" flipV="1">
            <a:off x="3488230" y="2588980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Up Arrow 4">
            <a:extLst>
              <a:ext uri="{FF2B5EF4-FFF2-40B4-BE49-F238E27FC236}">
                <a16:creationId xmlns:a16="http://schemas.microsoft.com/office/drawing/2014/main" id="{D032C0AE-D388-CE9A-C3D0-3224A0200C79}"/>
              </a:ext>
            </a:extLst>
          </p:cNvPr>
          <p:cNvSpPr/>
          <p:nvPr/>
        </p:nvSpPr>
        <p:spPr>
          <a:xfrm flipV="1">
            <a:off x="6886072" y="2606347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9EB17A-A6C2-937C-372D-2DFC20F3EE27}"/>
              </a:ext>
            </a:extLst>
          </p:cNvPr>
          <p:cNvSpPr txBox="1"/>
          <p:nvPr/>
        </p:nvSpPr>
        <p:spPr>
          <a:xfrm>
            <a:off x="1704109" y="1294410"/>
            <a:ext cx="2916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14% - Kreditsumme in DM</a:t>
            </a:r>
          </a:p>
          <a:p>
            <a:r>
              <a:rPr lang="de-DE" dirty="0">
                <a:solidFill>
                  <a:schemeClr val="bg1"/>
                </a:solidFill>
              </a:rPr>
              <a:t>13% - Art des Kontos</a:t>
            </a:r>
          </a:p>
          <a:p>
            <a:r>
              <a:rPr lang="de-DE" dirty="0">
                <a:solidFill>
                  <a:schemeClr val="bg1"/>
                </a:solidFill>
              </a:rPr>
              <a:t>10% - Alter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8950B5-54A7-1938-3610-E3D5D62447DE}"/>
              </a:ext>
            </a:extLst>
          </p:cNvPr>
          <p:cNvSpPr txBox="1"/>
          <p:nvPr/>
        </p:nvSpPr>
        <p:spPr>
          <a:xfrm>
            <a:off x="7017691" y="1327610"/>
            <a:ext cx="46346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2% - Andere Schuldner(Bürge)</a:t>
            </a:r>
          </a:p>
          <a:p>
            <a:r>
              <a:rPr lang="de-DE" dirty="0">
                <a:solidFill>
                  <a:schemeClr val="bg1"/>
                </a:solidFill>
              </a:rPr>
              <a:t>2% - Anzahl im Haushalt lebende Personen</a:t>
            </a:r>
          </a:p>
          <a:p>
            <a:r>
              <a:rPr lang="de-DE" dirty="0">
                <a:solidFill>
                  <a:schemeClr val="bg1"/>
                </a:solidFill>
              </a:rPr>
              <a:t>0% - Ausländischer Arbeiter</a:t>
            </a:r>
          </a:p>
        </p:txBody>
      </p:sp>
    </p:spTree>
    <p:extLst>
      <p:ext uri="{BB962C8B-B14F-4D97-AF65-F5344CB8AC3E}">
        <p14:creationId xmlns:p14="http://schemas.microsoft.com/office/powerpoint/2010/main" val="266994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20B92C6C-9001-07EB-E88B-E5DEFCCB3945}"/>
              </a:ext>
            </a:extLst>
          </p:cNvPr>
          <p:cNvSpPr txBox="1"/>
          <p:nvPr/>
        </p:nvSpPr>
        <p:spPr>
          <a:xfrm>
            <a:off x="4043547" y="261257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>
                <a:solidFill>
                  <a:schemeClr val="bg1"/>
                </a:solidFill>
              </a:rPr>
              <a:t>Relevanzen zur Kreditentscheidung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5CBFFBC-C157-0299-96B8-3513F611BEFB}"/>
              </a:ext>
            </a:extLst>
          </p:cNvPr>
          <p:cNvSpPr txBox="1"/>
          <p:nvPr/>
        </p:nvSpPr>
        <p:spPr>
          <a:xfrm>
            <a:off x="4205472" y="1601430"/>
            <a:ext cx="397576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14% - Kreditsumme in DM</a:t>
            </a:r>
          </a:p>
          <a:p>
            <a:r>
              <a:rPr lang="de-DE" sz="1000" dirty="0">
                <a:solidFill>
                  <a:schemeClr val="bg1"/>
                </a:solidFill>
              </a:rPr>
              <a:t>13% - Art des bestehenden Kontos</a:t>
            </a:r>
          </a:p>
          <a:p>
            <a:r>
              <a:rPr lang="de-DE" sz="1000" dirty="0">
                <a:solidFill>
                  <a:schemeClr val="bg1"/>
                </a:solidFill>
              </a:rPr>
              <a:t>10% - Alter in Jahren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9% - Laufzeit des Kredits in Monaten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6% - Kreditgeschichte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6% - Verwendungszweck des Kredits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5% - Beschäftigungsdauer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4% - Ratenhöhe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4% - Art des Sparkontos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4% - Eigentum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4% - </a:t>
            </a:r>
            <a:r>
              <a:rPr lang="de-DE" sz="1000" dirty="0" err="1">
                <a:solidFill>
                  <a:schemeClr val="bg1"/>
                </a:solidFill>
              </a:rPr>
              <a:t>Wohnzeit</a:t>
            </a:r>
            <a:r>
              <a:rPr lang="de-DE" sz="1000" dirty="0">
                <a:solidFill>
                  <a:schemeClr val="bg1"/>
                </a:solidFill>
              </a:rPr>
              <a:t> an der aktuellen Adresse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4% - Beruf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3% - Familienstand/Geschlecht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3% - Wohnsituation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2% - Anzahl der Kredite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2% - Andere Ratenzahlungspläne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2% - Telefon vorhanden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2% - Andere Schuldner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2% - Anzahl der im Haushalt haftenden Personen</a:t>
            </a:r>
          </a:p>
          <a:p>
            <a:r>
              <a:rPr lang="de-DE" sz="1000" dirty="0">
                <a:solidFill>
                  <a:schemeClr val="bg1"/>
                </a:solidFill>
              </a:rPr>
              <a:t>  0% - Ausländischer Arbeiter</a:t>
            </a:r>
          </a:p>
          <a:p>
            <a:pPr algn="ctr"/>
            <a:endParaRPr lang="de-DE" sz="1000" dirty="0">
              <a:solidFill>
                <a:schemeClr val="bg1"/>
              </a:solidFill>
            </a:endParaRPr>
          </a:p>
          <a:p>
            <a:pPr algn="ctr"/>
            <a:r>
              <a:rPr lang="de-DE" sz="1000" dirty="0">
                <a:solidFill>
                  <a:schemeClr val="bg1"/>
                </a:solidFill>
              </a:rPr>
              <a:t>Das Gesamtergebnis der Werte in der Liste beträgt gerundet 95% </a:t>
            </a:r>
          </a:p>
        </p:txBody>
      </p:sp>
      <p:sp>
        <p:nvSpPr>
          <p:cNvPr id="3" name="Up Arrow 7">
            <a:extLst>
              <a:ext uri="{FF2B5EF4-FFF2-40B4-BE49-F238E27FC236}">
                <a16:creationId xmlns:a16="http://schemas.microsoft.com/office/drawing/2014/main" id="{6EAC663C-0417-6093-DD61-9A3F895805AA}"/>
              </a:ext>
            </a:extLst>
          </p:cNvPr>
          <p:cNvSpPr/>
          <p:nvPr/>
        </p:nvSpPr>
        <p:spPr>
          <a:xfrm rot="10800000" flipV="1">
            <a:off x="1579720" y="1209831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5"/>
          </a:solidFill>
          <a:ln>
            <a:noFill/>
          </a:ln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Up Arrow 4">
            <a:extLst>
              <a:ext uri="{FF2B5EF4-FFF2-40B4-BE49-F238E27FC236}">
                <a16:creationId xmlns:a16="http://schemas.microsoft.com/office/drawing/2014/main" id="{12DC6FBE-8E06-AB7A-D6C2-86EEFC0A26DB}"/>
              </a:ext>
            </a:extLst>
          </p:cNvPr>
          <p:cNvSpPr/>
          <p:nvPr/>
        </p:nvSpPr>
        <p:spPr>
          <a:xfrm flipV="1">
            <a:off x="8802563" y="2948769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5522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40FC0D4-C126-98CB-A432-CABB48B60026}"/>
              </a:ext>
            </a:extLst>
          </p:cNvPr>
          <p:cNvSpPr txBox="1"/>
          <p:nvPr/>
        </p:nvSpPr>
        <p:spPr>
          <a:xfrm>
            <a:off x="3265715" y="2413337"/>
            <a:ext cx="112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043D8-562C-80EE-483C-DAA2B2BBB09A}"/>
              </a:ext>
            </a:extLst>
          </p:cNvPr>
          <p:cNvSpPr txBox="1"/>
          <p:nvPr/>
        </p:nvSpPr>
        <p:spPr>
          <a:xfrm>
            <a:off x="4163235" y="2505694"/>
            <a:ext cx="5682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Was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machen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wir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mit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den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Daten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67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20BAB540-7B17-A537-1A18-CCD286E27C03}"/>
              </a:ext>
            </a:extLst>
          </p:cNvPr>
          <p:cNvSpPr txBox="1"/>
          <p:nvPr/>
        </p:nvSpPr>
        <p:spPr>
          <a:xfrm>
            <a:off x="1202995" y="2452528"/>
            <a:ext cx="10375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Unser Ziel ist die Daten zu verstehen und anhand der gegebenen Daten eine Vorhersage zu treffen.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 Hierfür haben wir eine Reihe verschiedener Möglichkeiten.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Wir haben zuerst Explorative Analyse </a:t>
            </a:r>
            <a:r>
              <a:rPr lang="de-DE" dirty="0" err="1">
                <a:solidFill>
                  <a:schemeClr val="bg1"/>
                </a:solidFill>
              </a:rPr>
              <a:t>angewand</a:t>
            </a:r>
            <a:r>
              <a:rPr lang="de-DE" dirty="0">
                <a:solidFill>
                  <a:schemeClr val="bg1"/>
                </a:solidFill>
              </a:rPr>
              <a:t> und </a:t>
            </a:r>
            <a:r>
              <a:rPr lang="de-DE" dirty="0" err="1">
                <a:solidFill>
                  <a:schemeClr val="bg1"/>
                </a:solidFill>
              </a:rPr>
              <a:t>desweiteren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Machine</a:t>
            </a:r>
            <a:r>
              <a:rPr lang="de-DE" dirty="0">
                <a:solidFill>
                  <a:schemeClr val="bg1"/>
                </a:solidFill>
              </a:rPr>
              <a:t> Learning.</a:t>
            </a:r>
          </a:p>
        </p:txBody>
      </p:sp>
    </p:spTree>
    <p:extLst>
      <p:ext uri="{BB962C8B-B14F-4D97-AF65-F5344CB8AC3E}">
        <p14:creationId xmlns:p14="http://schemas.microsoft.com/office/powerpoint/2010/main" val="94347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348427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40FC0D4-C126-98CB-A432-CABB48B60026}"/>
              </a:ext>
            </a:extLst>
          </p:cNvPr>
          <p:cNvSpPr txBox="1"/>
          <p:nvPr/>
        </p:nvSpPr>
        <p:spPr>
          <a:xfrm>
            <a:off x="3265715" y="2413337"/>
            <a:ext cx="112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043D8-562C-80EE-483C-DAA2B2BBB09A}"/>
              </a:ext>
            </a:extLst>
          </p:cNvPr>
          <p:cNvSpPr txBox="1"/>
          <p:nvPr/>
        </p:nvSpPr>
        <p:spPr>
          <a:xfrm>
            <a:off x="4352335" y="2535382"/>
            <a:ext cx="503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Ist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der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Kredit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bg1"/>
                </a:solidFill>
                <a:cs typeface="Arial" pitchFamily="34" charset="0"/>
              </a:rPr>
              <a:t>Vorhersagbar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06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Vorstellung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der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Daten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923330"/>
              <a:chOff x="6751979" y="1666120"/>
              <a:chExt cx="4526164" cy="92333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92333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Was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machen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wir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mit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den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Daten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Ist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der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Kredit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Vorhersagbar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?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701496"/>
              <a:chOff x="6751979" y="1666120"/>
              <a:chExt cx="4526164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Fazit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u="sng" dirty="0">
                <a:solidFill>
                  <a:schemeClr val="bg1"/>
                </a:solidFill>
                <a:cs typeface="Arial" pitchFamily="34" charset="0"/>
              </a:rPr>
              <a:t>Agenda </a:t>
            </a:r>
            <a:endParaRPr lang="ko-KR" altLang="en-US" sz="5400" u="sng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916466" y="37137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MachineLearning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E4A6A-7612-454A-B526-519A0A4AF0F0}"/>
              </a:ext>
            </a:extLst>
          </p:cNvPr>
          <p:cNvSpPr txBox="1"/>
          <p:nvPr/>
        </p:nvSpPr>
        <p:spPr>
          <a:xfrm>
            <a:off x="1023326" y="1171590"/>
            <a:ext cx="483852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e-DE" altLang="ko-KR" sz="2000" b="1" dirty="0">
                <a:solidFill>
                  <a:schemeClr val="bg1"/>
                </a:solidFill>
                <a:cs typeface="Arial" pitchFamily="34" charset="0"/>
              </a:rPr>
              <a:t>Zur Vorhersage der Kreditwürdigkeit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6642B-1940-40E0-ABD9-C0EAFF78B76C}"/>
              </a:ext>
            </a:extLst>
          </p:cNvPr>
          <p:cNvSpPr txBox="1"/>
          <p:nvPr/>
        </p:nvSpPr>
        <p:spPr>
          <a:xfrm>
            <a:off x="6225187" y="5293194"/>
            <a:ext cx="5050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Wir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haben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uns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in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unserer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Datenarbeit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für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ein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Duales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Machine Learning Modell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entschieden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da dieses in den Tests am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besten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Abgeschnitten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hat.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DF2B-C085-49BB-A82B-A4640385577E}"/>
              </a:ext>
            </a:extLst>
          </p:cNvPr>
          <p:cNvSpPr txBox="1"/>
          <p:nvPr/>
        </p:nvSpPr>
        <p:spPr>
          <a:xfrm>
            <a:off x="8799344" y="1539776"/>
            <a:ext cx="24761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Zwei </a:t>
            </a:r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ist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besser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als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bg1"/>
                </a:solidFill>
                <a:cs typeface="Arial" pitchFamily="34" charset="0"/>
              </a:rPr>
              <a:t>eins</a:t>
            </a:r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!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7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1787F62C-27A2-7D1B-85DF-BD0E0F76381C}"/>
              </a:ext>
            </a:extLst>
          </p:cNvPr>
          <p:cNvSpPr txBox="1"/>
          <p:nvPr/>
        </p:nvSpPr>
        <p:spPr>
          <a:xfrm>
            <a:off x="678230" y="526840"/>
            <a:ext cx="918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Mit den uns gegebenen Möglichkeiten haben wir eine Vorhersagekraft von 83% erreicht.</a:t>
            </a:r>
          </a:p>
        </p:txBody>
      </p:sp>
    </p:spTree>
    <p:extLst>
      <p:ext uri="{BB962C8B-B14F-4D97-AF65-F5344CB8AC3E}">
        <p14:creationId xmlns:p14="http://schemas.microsoft.com/office/powerpoint/2010/main" val="331418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40FC0D4-C126-98CB-A432-CABB48B60026}"/>
              </a:ext>
            </a:extLst>
          </p:cNvPr>
          <p:cNvSpPr txBox="1"/>
          <p:nvPr/>
        </p:nvSpPr>
        <p:spPr>
          <a:xfrm>
            <a:off x="3265715" y="2413337"/>
            <a:ext cx="112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043D8-562C-80EE-483C-DAA2B2BBB09A}"/>
              </a:ext>
            </a:extLst>
          </p:cNvPr>
          <p:cNvSpPr txBox="1"/>
          <p:nvPr/>
        </p:nvSpPr>
        <p:spPr>
          <a:xfrm>
            <a:off x="4315077" y="2541320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88483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0A2AA9-5655-4B6D-8A94-47489CC0C4AB}"/>
              </a:ext>
            </a:extLst>
          </p:cNvPr>
          <p:cNvSpPr txBox="1"/>
          <p:nvPr/>
        </p:nvSpPr>
        <p:spPr>
          <a:xfrm>
            <a:off x="5281948" y="1410205"/>
            <a:ext cx="619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Die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Daten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haben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zuviele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Aspekte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und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wir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cs typeface="Arial" pitchFamily="34" charset="0"/>
              </a:rPr>
              <a:t>zuwenig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 Zeit.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281948" y="49403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bg1"/>
                </a:solidFill>
                <a:cs typeface="Arial" pitchFamily="34" charset="0"/>
              </a:rPr>
              <a:t>Fazit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7E6C3-47DF-40C2-A7D8-DB01FD01C5EB}"/>
              </a:ext>
            </a:extLst>
          </p:cNvPr>
          <p:cNvSpPr txBox="1"/>
          <p:nvPr/>
        </p:nvSpPr>
        <p:spPr>
          <a:xfrm>
            <a:off x="5281948" y="1935668"/>
            <a:ext cx="619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Das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Fazit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Analyse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Jede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Variable hat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einen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Einfluss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auf die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Kreditvergabe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Die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Gewichtung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scheint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nicht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ganz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korrekt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sein,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hinsichtlich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der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Kriterien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Es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wäre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Ratsam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zu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schauen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ob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die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Daten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korrekt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erfasst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wurden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</a:p>
          <a:p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Wenn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ja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sollten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die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Krieterien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überarbeitet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warden.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424" y="3906092"/>
            <a:ext cx="4981514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Danke für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ihre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Aufmerksamkeit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Für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Fragen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stehen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wir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gerne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zu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Verfügung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E40FC0D4-C126-98CB-A432-CABB48B60026}"/>
              </a:ext>
            </a:extLst>
          </p:cNvPr>
          <p:cNvSpPr txBox="1"/>
          <p:nvPr/>
        </p:nvSpPr>
        <p:spPr>
          <a:xfrm>
            <a:off x="3265715" y="2413337"/>
            <a:ext cx="1128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A043D8-562C-80EE-483C-DAA2B2BBB09A}"/>
              </a:ext>
            </a:extLst>
          </p:cNvPr>
          <p:cNvSpPr txBox="1"/>
          <p:nvPr/>
        </p:nvSpPr>
        <p:spPr>
          <a:xfrm>
            <a:off x="4273514" y="2541320"/>
            <a:ext cx="3644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Vorstellung der Daten</a:t>
            </a: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72987B64-D8A8-E935-DF1D-7EF316AA16E5}"/>
              </a:ext>
            </a:extLst>
          </p:cNvPr>
          <p:cNvSpPr txBox="1"/>
          <p:nvPr/>
        </p:nvSpPr>
        <p:spPr>
          <a:xfrm>
            <a:off x="1816925" y="2796639"/>
            <a:ext cx="8792792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Wie bekommt man einen Kredit und was dann?</a:t>
            </a:r>
          </a:p>
        </p:txBody>
      </p:sp>
    </p:spTree>
    <p:extLst>
      <p:ext uri="{BB962C8B-B14F-4D97-AF65-F5344CB8AC3E}">
        <p14:creationId xmlns:p14="http://schemas.microsoft.com/office/powerpoint/2010/main" val="317859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grpSp>
        <p:nvGrpSpPr>
          <p:cNvPr id="4" name="그룹 2">
            <a:extLst>
              <a:ext uri="{FF2B5EF4-FFF2-40B4-BE49-F238E27FC236}">
                <a16:creationId xmlns:a16="http://schemas.microsoft.com/office/drawing/2014/main" id="{13D1C4B3-B745-825E-2048-E0288AE972BF}"/>
              </a:ext>
            </a:extLst>
          </p:cNvPr>
          <p:cNvGrpSpPr/>
          <p:nvPr/>
        </p:nvGrpSpPr>
        <p:grpSpPr>
          <a:xfrm>
            <a:off x="5272166" y="1844181"/>
            <a:ext cx="2784805" cy="2630678"/>
            <a:chOff x="1287363" y="2242978"/>
            <a:chExt cx="1926087" cy="144875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6631AB7-E40C-4787-1F98-5F8E68819E4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76639BC-C417-A592-964F-B4DDFF128A73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Kreditantrag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90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grpSp>
        <p:nvGrpSpPr>
          <p:cNvPr id="4" name="그룹 2">
            <a:extLst>
              <a:ext uri="{FF2B5EF4-FFF2-40B4-BE49-F238E27FC236}">
                <a16:creationId xmlns:a16="http://schemas.microsoft.com/office/drawing/2014/main" id="{13D1C4B3-B745-825E-2048-E0288AE972BF}"/>
              </a:ext>
            </a:extLst>
          </p:cNvPr>
          <p:cNvGrpSpPr/>
          <p:nvPr/>
        </p:nvGrpSpPr>
        <p:grpSpPr>
          <a:xfrm>
            <a:off x="3927107" y="1021632"/>
            <a:ext cx="4337786" cy="3554167"/>
            <a:chOff x="1287363" y="1734398"/>
            <a:chExt cx="3000193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6631AB7-E40C-4787-1F98-5F8E68819E4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C57124A9-B6E9-DD38-C071-CCC05EEA9C23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76639BC-C417-A592-964F-B4DDFF128A73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Kreditantrag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1D391FB-CAC7-3D64-40F2-D9DEC36C1792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Analyse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2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grpSp>
        <p:nvGrpSpPr>
          <p:cNvPr id="4" name="그룹 2">
            <a:extLst>
              <a:ext uri="{FF2B5EF4-FFF2-40B4-BE49-F238E27FC236}">
                <a16:creationId xmlns:a16="http://schemas.microsoft.com/office/drawing/2014/main" id="{13D1C4B3-B745-825E-2048-E0288AE972BF}"/>
              </a:ext>
            </a:extLst>
          </p:cNvPr>
          <p:cNvGrpSpPr/>
          <p:nvPr/>
        </p:nvGrpSpPr>
        <p:grpSpPr>
          <a:xfrm>
            <a:off x="2450508" y="962256"/>
            <a:ext cx="7290983" cy="3554167"/>
            <a:chOff x="1287363" y="1734398"/>
            <a:chExt cx="5042747" cy="1957336"/>
          </a:xfrm>
        </p:grpSpPr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3A1CCC88-1F85-D6D0-641F-40DBF7731746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6631AB7-E40C-4787-1F98-5F8E68819E4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C57124A9-B6E9-DD38-C071-CCC05EEA9C23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76639BC-C417-A592-964F-B4DDFF128A73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Kreditantrag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1D391FB-CAC7-3D64-40F2-D9DEC36C1792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Analyse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A8D0BFB-B7BC-88B4-807F-BD37AEB0411B}"/>
                </a:ext>
              </a:extLst>
            </p:cNvPr>
            <p:cNvSpPr txBox="1"/>
            <p:nvPr/>
          </p:nvSpPr>
          <p:spPr>
            <a:xfrm>
              <a:off x="4414626" y="2807707"/>
              <a:ext cx="1429432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Entscheidung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57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grpSp>
        <p:nvGrpSpPr>
          <p:cNvPr id="4" name="그룹 2">
            <a:extLst>
              <a:ext uri="{FF2B5EF4-FFF2-40B4-BE49-F238E27FC236}">
                <a16:creationId xmlns:a16="http://schemas.microsoft.com/office/drawing/2014/main" id="{13D1C4B3-B745-825E-2048-E0288AE972BF}"/>
              </a:ext>
            </a:extLst>
          </p:cNvPr>
          <p:cNvGrpSpPr/>
          <p:nvPr/>
        </p:nvGrpSpPr>
        <p:grpSpPr>
          <a:xfrm>
            <a:off x="1778236" y="1036680"/>
            <a:ext cx="8991572" cy="3557306"/>
            <a:chOff x="1287363" y="1732669"/>
            <a:chExt cx="6218945" cy="1959065"/>
          </a:xfrm>
        </p:grpSpPr>
        <p:sp>
          <p:nvSpPr>
            <p:cNvPr id="5" name="Oval 21">
              <a:extLst>
                <a:ext uri="{FF2B5EF4-FFF2-40B4-BE49-F238E27FC236}">
                  <a16:creationId xmlns:a16="http://schemas.microsoft.com/office/drawing/2014/main" id="{3A1CCC88-1F85-D6D0-641F-40DBF7731746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86631AB7-E40C-4787-1F98-5F8E68819E4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C57124A9-B6E9-DD38-C071-CCC05EEA9C23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F554AB50-52D8-AA75-51AE-CF36A5A5AA95}"/>
                </a:ext>
              </a:extLst>
            </p:cNvPr>
            <p:cNvSpPr/>
            <p:nvPr/>
          </p:nvSpPr>
          <p:spPr>
            <a:xfrm rot="10800000">
              <a:off x="5983091" y="1732669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76639BC-C417-A592-964F-B4DDFF128A73}"/>
                </a:ext>
              </a:extLst>
            </p:cNvPr>
            <p:cNvSpPr txBox="1"/>
            <p:nvPr/>
          </p:nvSpPr>
          <p:spPr>
            <a:xfrm>
              <a:off x="1310391" y="2670743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Kreditantrag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1D391FB-CAC7-3D64-40F2-D9DEC36C1792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Analyse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A8D0BFB-B7BC-88B4-807F-BD37AEB0411B}"/>
                </a:ext>
              </a:extLst>
            </p:cNvPr>
            <p:cNvSpPr txBox="1"/>
            <p:nvPr/>
          </p:nvSpPr>
          <p:spPr>
            <a:xfrm>
              <a:off x="4452056" y="3068348"/>
              <a:ext cx="1429432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Entscheidung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0D6C7DCA-54A7-84E8-869B-F98D6D87C156}"/>
                </a:ext>
              </a:extLst>
            </p:cNvPr>
            <p:cNvSpPr txBox="1"/>
            <p:nvPr/>
          </p:nvSpPr>
          <p:spPr>
            <a:xfrm>
              <a:off x="6160548" y="2856600"/>
              <a:ext cx="1345760" cy="302667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Kredit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Freeform 108">
            <a:extLst>
              <a:ext uri="{FF2B5EF4-FFF2-40B4-BE49-F238E27FC236}">
                <a16:creationId xmlns:a16="http://schemas.microsoft.com/office/drawing/2014/main" id="{4935F48F-96F3-1F89-FF33-803A6CDB476B}"/>
              </a:ext>
            </a:extLst>
          </p:cNvPr>
          <p:cNvSpPr/>
          <p:nvPr/>
        </p:nvSpPr>
        <p:spPr>
          <a:xfrm>
            <a:off x="4901571" y="3151723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Diamond 5">
            <a:extLst>
              <a:ext uri="{FF2B5EF4-FFF2-40B4-BE49-F238E27FC236}">
                <a16:creationId xmlns:a16="http://schemas.microsoft.com/office/drawing/2014/main" id="{8497FAB6-9086-9198-3516-EF5AB7571414}"/>
              </a:ext>
            </a:extLst>
          </p:cNvPr>
          <p:cNvSpPr/>
          <p:nvPr/>
        </p:nvSpPr>
        <p:spPr>
          <a:xfrm>
            <a:off x="3091476" y="316397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30CF395B-8BE8-49F3-6057-66E34D0530D3}"/>
              </a:ext>
            </a:extLst>
          </p:cNvPr>
          <p:cNvSpPr/>
          <p:nvPr/>
        </p:nvSpPr>
        <p:spPr>
          <a:xfrm rot="1487400">
            <a:off x="9796935" y="3892214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Isosceles Triangle 5">
            <a:extLst>
              <a:ext uri="{FF2B5EF4-FFF2-40B4-BE49-F238E27FC236}">
                <a16:creationId xmlns:a16="http://schemas.microsoft.com/office/drawing/2014/main" id="{D1E301C4-85B2-B82A-5306-F5D3BE9463CD}"/>
              </a:ext>
            </a:extLst>
          </p:cNvPr>
          <p:cNvSpPr>
            <a:spLocks noChangeAspect="1"/>
          </p:cNvSpPr>
          <p:nvPr/>
        </p:nvSpPr>
        <p:spPr>
          <a:xfrm rot="20256221">
            <a:off x="8867110" y="221043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Block Arc 11">
            <a:extLst>
              <a:ext uri="{FF2B5EF4-FFF2-40B4-BE49-F238E27FC236}">
                <a16:creationId xmlns:a16="http://schemas.microsoft.com/office/drawing/2014/main" id="{0F395467-F0A5-BFDF-8394-B7F5CC0B960F}"/>
              </a:ext>
            </a:extLst>
          </p:cNvPr>
          <p:cNvSpPr/>
          <p:nvPr/>
        </p:nvSpPr>
        <p:spPr>
          <a:xfrm rot="13052049">
            <a:off x="9968131" y="2240703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6">
            <a:extLst>
              <a:ext uri="{FF2B5EF4-FFF2-40B4-BE49-F238E27FC236}">
                <a16:creationId xmlns:a16="http://schemas.microsoft.com/office/drawing/2014/main" id="{013B4E31-756A-7197-C648-04A850FE2591}"/>
              </a:ext>
            </a:extLst>
          </p:cNvPr>
          <p:cNvSpPr/>
          <p:nvPr/>
        </p:nvSpPr>
        <p:spPr>
          <a:xfrm>
            <a:off x="7143974" y="2832430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Trapezoid 13">
            <a:extLst>
              <a:ext uri="{FF2B5EF4-FFF2-40B4-BE49-F238E27FC236}">
                <a16:creationId xmlns:a16="http://schemas.microsoft.com/office/drawing/2014/main" id="{717ACA90-D705-FBE6-B5B4-473E6978249D}"/>
              </a:ext>
            </a:extLst>
          </p:cNvPr>
          <p:cNvSpPr/>
          <p:nvPr/>
        </p:nvSpPr>
        <p:spPr>
          <a:xfrm>
            <a:off x="4873584" y="2303817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251F7382-9AA9-31CE-E5CC-7A485CFBC0FB}"/>
              </a:ext>
            </a:extLst>
          </p:cNvPr>
          <p:cNvSpPr/>
          <p:nvPr/>
        </p:nvSpPr>
        <p:spPr>
          <a:xfrm>
            <a:off x="6417020" y="258463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A71B22D3-E429-7430-CBE8-28A63354CC18}"/>
              </a:ext>
            </a:extLst>
          </p:cNvPr>
          <p:cNvSpPr/>
          <p:nvPr/>
        </p:nvSpPr>
        <p:spPr>
          <a:xfrm rot="10800000">
            <a:off x="7682223" y="2675998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Isosceles Triangle 57">
            <a:extLst>
              <a:ext uri="{FF2B5EF4-FFF2-40B4-BE49-F238E27FC236}">
                <a16:creationId xmlns:a16="http://schemas.microsoft.com/office/drawing/2014/main" id="{02577B5B-3B79-8DB1-7F1B-E485D72A9F5A}"/>
              </a:ext>
            </a:extLst>
          </p:cNvPr>
          <p:cNvSpPr/>
          <p:nvPr/>
        </p:nvSpPr>
        <p:spPr>
          <a:xfrm rot="8462424">
            <a:off x="2149531" y="3135204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3019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>
                <a:alpha val="94000"/>
              </a:srgbClr>
            </a:outerShdw>
          </a:effectLst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F1A7CCAE-6101-5E92-DF99-5E1602D2545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grpSpPr>
        <p:sp>
          <p:nvSpPr>
            <p:cNvPr id="5" name="Block Arc 3">
              <a:extLst>
                <a:ext uri="{FF2B5EF4-FFF2-40B4-BE49-F238E27FC236}">
                  <a16:creationId xmlns:a16="http://schemas.microsoft.com/office/drawing/2014/main" id="{E56772E0-F12F-CE55-EB4A-3AAD36E6BB31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:a16="http://schemas.microsoft.com/office/drawing/2014/main" id="{83520453-9959-EDAC-E04E-E2960236C6CB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:a16="http://schemas.microsoft.com/office/drawing/2014/main" id="{A4CED67E-5125-4D65-A648-3F75A9957F8A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6">
              <a:extLst>
                <a:ext uri="{FF2B5EF4-FFF2-40B4-BE49-F238E27FC236}">
                  <a16:creationId xmlns:a16="http://schemas.microsoft.com/office/drawing/2014/main" id="{456E9100-F838-9A41-B911-B3FA2DAADFA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Block Arc 7">
              <a:extLst>
                <a:ext uri="{FF2B5EF4-FFF2-40B4-BE49-F238E27FC236}">
                  <a16:creationId xmlns:a16="http://schemas.microsoft.com/office/drawing/2014/main" id="{D567EC7F-E22B-1453-638B-40D943AB1746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Block Arc 8">
              <a:extLst>
                <a:ext uri="{FF2B5EF4-FFF2-40B4-BE49-F238E27FC236}">
                  <a16:creationId xmlns:a16="http://schemas.microsoft.com/office/drawing/2014/main" id="{30F6D176-44DD-DEEF-4F3F-2FF28475D0D1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708AF21-C117-0049-CDF3-45312A822F84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D4818014-55BF-848F-1F7A-D2D78ECB89DF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6FB4AB79-8B30-8539-577D-15603D2A598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CD49C7D4-7C16-EA61-AADC-872209295DC6}"/>
              </a:ext>
            </a:extLst>
          </p:cNvPr>
          <p:cNvSpPr/>
          <p:nvPr/>
        </p:nvSpPr>
        <p:spPr>
          <a:xfrm>
            <a:off x="11073236" y="2381003"/>
            <a:ext cx="1039595" cy="948232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Kredit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6FCA9C4-A1BB-46D9-FA21-90E112ACD783}"/>
              </a:ext>
            </a:extLst>
          </p:cNvPr>
          <p:cNvSpPr/>
          <p:nvPr/>
        </p:nvSpPr>
        <p:spPr>
          <a:xfrm>
            <a:off x="4595747" y="3326801"/>
            <a:ext cx="1140427" cy="1070573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Schufa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Verwendungszweck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D071B83-7668-82B5-E31B-8750379160EE}"/>
              </a:ext>
            </a:extLst>
          </p:cNvPr>
          <p:cNvSpPr/>
          <p:nvPr/>
        </p:nvSpPr>
        <p:spPr>
          <a:xfrm>
            <a:off x="2982230" y="3322655"/>
            <a:ext cx="1136513" cy="1074717"/>
          </a:xfrm>
          <a:prstGeom prst="ellipse">
            <a:avLst/>
          </a:prstGeom>
          <a:solidFill>
            <a:schemeClr val="accent3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00" dirty="0"/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Alter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Laufzeit</a:t>
            </a:r>
          </a:p>
          <a:p>
            <a:pPr algn="ctr"/>
            <a:endParaRPr lang="de-DE" sz="800" dirty="0"/>
          </a:p>
          <a:p>
            <a:pPr algn="ctr"/>
            <a:endParaRPr lang="de-DE" sz="800" dirty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0CB5CB3-79D6-BF3A-259B-6EE8F1EAB8CF}"/>
              </a:ext>
            </a:extLst>
          </p:cNvPr>
          <p:cNvSpPr/>
          <p:nvPr/>
        </p:nvSpPr>
        <p:spPr>
          <a:xfrm>
            <a:off x="6196070" y="3343988"/>
            <a:ext cx="1140427" cy="1070573"/>
          </a:xfrm>
          <a:prstGeom prst="ellipse">
            <a:avLst/>
          </a:prstGeom>
          <a:solidFill>
            <a:schemeClr val="accent1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6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Ratenhöhe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Arbeit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5DED8EF-1814-C7B4-8F73-66911B44E49D}"/>
              </a:ext>
            </a:extLst>
          </p:cNvPr>
          <p:cNvSpPr/>
          <p:nvPr/>
        </p:nvSpPr>
        <p:spPr>
          <a:xfrm>
            <a:off x="7818390" y="3343989"/>
            <a:ext cx="1140427" cy="1070573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Rücklagen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Eigentum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 err="1"/>
              <a:t>Wohnart</a:t>
            </a:r>
            <a:endParaRPr lang="de-DE" sz="800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CED5A1F-8E1B-DA8D-9F97-24E2B09E34CA}"/>
              </a:ext>
            </a:extLst>
          </p:cNvPr>
          <p:cNvSpPr/>
          <p:nvPr/>
        </p:nvSpPr>
        <p:spPr>
          <a:xfrm>
            <a:off x="9399233" y="3326799"/>
            <a:ext cx="1196493" cy="1070573"/>
          </a:xfrm>
          <a:prstGeom prst="ellipse">
            <a:avLst/>
          </a:prstGeom>
          <a:solidFill>
            <a:schemeClr val="accent3">
              <a:lumMod val="75000"/>
            </a:schemeClr>
          </a:solidFill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Bürgen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Familienstand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Beruf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55E9A0BA-B40D-3BC7-1917-773015FF829C}"/>
              </a:ext>
            </a:extLst>
          </p:cNvPr>
          <p:cNvSpPr/>
          <p:nvPr/>
        </p:nvSpPr>
        <p:spPr>
          <a:xfrm>
            <a:off x="1382880" y="3326800"/>
            <a:ext cx="1140427" cy="1070573"/>
          </a:xfrm>
          <a:prstGeom prst="ellipse">
            <a:avLst/>
          </a:prstGeom>
          <a:solidFill>
            <a:schemeClr val="accent4">
              <a:lumMod val="75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Kredite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Kreditsumme</a:t>
            </a:r>
          </a:p>
          <a:p>
            <a:pPr algn="ctr"/>
            <a:endParaRPr lang="de-DE" sz="800" dirty="0"/>
          </a:p>
          <a:p>
            <a:pPr algn="ctr"/>
            <a:r>
              <a:rPr lang="de-DE" sz="800" dirty="0"/>
              <a:t>Konto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02D7793A-FD4A-D2E9-82E3-0A0F6B9D41E3}"/>
              </a:ext>
            </a:extLst>
          </p:cNvPr>
          <p:cNvSpPr txBox="1"/>
          <p:nvPr/>
        </p:nvSpPr>
        <p:spPr>
          <a:xfrm>
            <a:off x="1853165" y="983438"/>
            <a:ext cx="400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u="sng" dirty="0">
                <a:solidFill>
                  <a:schemeClr val="bg1"/>
                </a:solidFill>
              </a:rPr>
              <a:t>Einflüsse in der Analyse</a:t>
            </a:r>
          </a:p>
        </p:txBody>
      </p:sp>
    </p:spTree>
    <p:extLst>
      <p:ext uri="{BB962C8B-B14F-4D97-AF65-F5344CB8AC3E}">
        <p14:creationId xmlns:p14="http://schemas.microsoft.com/office/powerpoint/2010/main" val="16472623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</Words>
  <Application>Microsoft Office PowerPoint</Application>
  <PresentationFormat>Breitbild</PresentationFormat>
  <Paragraphs>128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맑은 고딕</vt:lpstr>
      <vt:lpstr>Arial</vt:lpstr>
      <vt:lpstr>ui-sans-serif</vt:lpstr>
      <vt:lpstr>Cover and End Slide Master</vt:lpstr>
      <vt:lpstr>Contents Slide Master</vt:lpstr>
      <vt:lpstr>Section Break Slide Master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Benjamin Binder</cp:lastModifiedBy>
  <cp:revision>110</cp:revision>
  <dcterms:created xsi:type="dcterms:W3CDTF">2018-04-24T17:14:44Z</dcterms:created>
  <dcterms:modified xsi:type="dcterms:W3CDTF">2023-10-31T17:00:54Z</dcterms:modified>
</cp:coreProperties>
</file>